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2" r:id="rId18"/>
    <p:sldId id="277" r:id="rId19"/>
    <p:sldId id="278" r:id="rId20"/>
    <p:sldId id="279" r:id="rId21"/>
    <p:sldId id="280" r:id="rId22"/>
    <p:sldId id="283" r:id="rId23"/>
    <p:sldId id="281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9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8F2C-C2D0-4E45-B802-4E1B20D456B8}" type="datetimeFigureOut">
              <a:rPr lang="ko-KR" altLang="en-US" smtClean="0"/>
              <a:t>2019-05-30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A77-ABEA-4139-9CE0-4DD3CD70E9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65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8F2C-C2D0-4E45-B802-4E1B20D456B8}" type="datetimeFigureOut">
              <a:rPr lang="ko-KR" altLang="en-US" smtClean="0"/>
              <a:t>2019-05-30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A77-ABEA-4139-9CE0-4DD3CD70E9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08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8F2C-C2D0-4E45-B802-4E1B20D456B8}" type="datetimeFigureOut">
              <a:rPr lang="ko-KR" altLang="en-US" smtClean="0"/>
              <a:t>2019-05-30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A77-ABEA-4139-9CE0-4DD3CD70E9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0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8F2C-C2D0-4E45-B802-4E1B20D456B8}" type="datetimeFigureOut">
              <a:rPr lang="ko-KR" altLang="en-US" smtClean="0"/>
              <a:t>2019-05-30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A77-ABEA-4139-9CE0-4DD3CD70E9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8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8F2C-C2D0-4E45-B802-4E1B20D456B8}" type="datetimeFigureOut">
              <a:rPr lang="ko-KR" altLang="en-US" smtClean="0"/>
              <a:t>2019-05-30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A77-ABEA-4139-9CE0-4DD3CD70E9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033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8F2C-C2D0-4E45-B802-4E1B20D456B8}" type="datetimeFigureOut">
              <a:rPr lang="ko-KR" altLang="en-US" smtClean="0"/>
              <a:t>2019-05-30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A77-ABEA-4139-9CE0-4DD3CD70E9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196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8F2C-C2D0-4E45-B802-4E1B20D456B8}" type="datetimeFigureOut">
              <a:rPr lang="ko-KR" altLang="en-US" smtClean="0"/>
              <a:t>2019-05-30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A77-ABEA-4139-9CE0-4DD3CD70E9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54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8F2C-C2D0-4E45-B802-4E1B20D456B8}" type="datetimeFigureOut">
              <a:rPr lang="ko-KR" altLang="en-US" smtClean="0"/>
              <a:t>2019-05-30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A77-ABEA-4139-9CE0-4DD3CD70E9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13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8F2C-C2D0-4E45-B802-4E1B20D456B8}" type="datetimeFigureOut">
              <a:rPr lang="ko-KR" altLang="en-US" smtClean="0"/>
              <a:t>2019-05-30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A77-ABEA-4139-9CE0-4DD3CD70E9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794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8F2C-C2D0-4E45-B802-4E1B20D456B8}" type="datetimeFigureOut">
              <a:rPr lang="ko-KR" altLang="en-US" smtClean="0"/>
              <a:t>2019-05-30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A77-ABEA-4139-9CE0-4DD3CD70E9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27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8F2C-C2D0-4E45-B802-4E1B20D456B8}" type="datetimeFigureOut">
              <a:rPr lang="ko-KR" altLang="en-US" smtClean="0"/>
              <a:t>2019-05-30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6CA77-ABEA-4139-9CE0-4DD3CD70E9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69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E8F2C-C2D0-4E45-B802-4E1B20D456B8}" type="datetimeFigureOut">
              <a:rPr lang="ko-KR" altLang="en-US" smtClean="0"/>
              <a:t>2019-05-30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6CA77-ABEA-4139-9CE0-4DD3CD70E9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5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9552" y="2204864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ko-KR" b="1" dirty="0"/>
              <a:t>국민건강 </a:t>
            </a:r>
            <a:r>
              <a:rPr lang="ko-KR" altLang="ko-KR" b="1" dirty="0" err="1"/>
              <a:t>알람서비스</a:t>
            </a:r>
            <a:r>
              <a:rPr lang="en-US" altLang="ko-KR" b="1" dirty="0"/>
              <a:t> COPD </a:t>
            </a:r>
            <a:r>
              <a:rPr lang="ko-KR" altLang="ko-KR" b="1" dirty="0"/>
              <a:t>질환 일부 지역 예측 결과 분석</a:t>
            </a:r>
            <a:endParaRPr lang="ko-KR" altLang="ko-KR" dirty="0"/>
          </a:p>
          <a:p>
            <a:pPr algn="ctr">
              <a:lnSpc>
                <a:spcPct val="200000"/>
              </a:lnSpc>
            </a:pPr>
            <a:r>
              <a:rPr lang="ko-KR" altLang="ko-KR" dirty="0"/>
              <a:t>분석 기간</a:t>
            </a:r>
            <a:r>
              <a:rPr lang="en-US" altLang="ko-KR" dirty="0"/>
              <a:t>: 2018-12-11~2019-05-13</a:t>
            </a:r>
            <a:endParaRPr lang="ko-KR" altLang="ko-KR" dirty="0"/>
          </a:p>
          <a:p>
            <a:pPr algn="ctr">
              <a:lnSpc>
                <a:spcPct val="200000"/>
              </a:lnSpc>
            </a:pPr>
            <a:r>
              <a:rPr lang="ko-KR" altLang="ko-KR" dirty="0"/>
              <a:t>분석 대상 지역</a:t>
            </a:r>
            <a:r>
              <a:rPr lang="en-US" altLang="ko-KR" dirty="0"/>
              <a:t>: </a:t>
            </a:r>
            <a:r>
              <a:rPr lang="ko-KR" altLang="en-US" dirty="0" smtClean="0"/>
              <a:t>대구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울산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제주도</a:t>
            </a:r>
            <a:r>
              <a:rPr lang="ko-KR" altLang="ko-KR" dirty="0" smtClean="0"/>
              <a:t> 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236775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02230" y="260648"/>
            <a:ext cx="8058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600" dirty="0"/>
              <a:t>▣ 지역별 예측 결과 비교 분석 </a:t>
            </a:r>
          </a:p>
          <a:p>
            <a:pPr lvl="0">
              <a:lnSpc>
                <a:spcPct val="150000"/>
              </a:lnSpc>
            </a:pPr>
            <a:r>
              <a:rPr lang="ko-KR" altLang="en-US" sz="1600" dirty="0" smtClean="0"/>
              <a:t>대</a:t>
            </a:r>
            <a:r>
              <a:rPr lang="ko-KR" altLang="en-US" sz="1600" dirty="0"/>
              <a:t>전</a:t>
            </a:r>
            <a:r>
              <a:rPr lang="ko-KR" altLang="ko-KR" sz="1600" dirty="0" smtClean="0"/>
              <a:t> </a:t>
            </a:r>
            <a:r>
              <a:rPr lang="ko-KR" altLang="ko-KR" sz="1600" dirty="0"/>
              <a:t>지역 </a:t>
            </a:r>
          </a:p>
          <a:p>
            <a:pPr lvl="0">
              <a:lnSpc>
                <a:spcPct val="150000"/>
              </a:lnSpc>
            </a:pPr>
            <a:r>
              <a:rPr lang="en-US" altLang="ko-KR" sz="1600" dirty="0"/>
              <a:t>[</a:t>
            </a:r>
            <a:r>
              <a:rPr lang="en-US" altLang="ko-KR" sz="1600" b="1" dirty="0"/>
              <a:t>2017</a:t>
            </a:r>
            <a:r>
              <a:rPr lang="ko-KR" altLang="ko-KR" sz="1600" b="1" dirty="0"/>
              <a:t>년</a:t>
            </a:r>
            <a:r>
              <a:rPr lang="en-US" altLang="ko-KR" sz="1600" b="1" dirty="0"/>
              <a:t> 12</a:t>
            </a:r>
            <a:r>
              <a:rPr lang="ko-KR" altLang="ko-KR" sz="1600" b="1" dirty="0"/>
              <a:t>월</a:t>
            </a:r>
            <a:r>
              <a:rPr lang="en-US" altLang="ko-KR" sz="1600" b="1" dirty="0"/>
              <a:t>~2018</a:t>
            </a:r>
            <a:r>
              <a:rPr lang="ko-KR" altLang="ko-KR" sz="1600" b="1" dirty="0"/>
              <a:t>년</a:t>
            </a:r>
            <a:r>
              <a:rPr lang="en-US" altLang="ko-KR" sz="1600" b="1" dirty="0"/>
              <a:t> 5</a:t>
            </a:r>
            <a:r>
              <a:rPr lang="ko-KR" altLang="ko-KR" sz="1600" b="1" dirty="0"/>
              <a:t>월</a:t>
            </a:r>
            <a:r>
              <a:rPr lang="en-US" altLang="ko-KR" sz="1600" dirty="0"/>
              <a:t>] vs [</a:t>
            </a:r>
            <a:r>
              <a:rPr lang="en-US" altLang="ko-KR" sz="1600" b="1" dirty="0"/>
              <a:t>2018</a:t>
            </a:r>
            <a:r>
              <a:rPr lang="ko-KR" altLang="ko-KR" sz="1600" b="1" dirty="0"/>
              <a:t>년</a:t>
            </a:r>
            <a:r>
              <a:rPr lang="en-US" altLang="ko-KR" sz="1600" b="1" dirty="0"/>
              <a:t> 12</a:t>
            </a:r>
            <a:r>
              <a:rPr lang="ko-KR" altLang="ko-KR" sz="1600" b="1" dirty="0"/>
              <a:t>월</a:t>
            </a:r>
            <a:r>
              <a:rPr lang="en-US" altLang="ko-KR" sz="1600" b="1" dirty="0"/>
              <a:t> ~2019</a:t>
            </a:r>
            <a:r>
              <a:rPr lang="ko-KR" altLang="ko-KR" sz="1600" b="1" dirty="0"/>
              <a:t>년</a:t>
            </a:r>
            <a:r>
              <a:rPr lang="en-US" altLang="ko-KR" sz="1600" b="1" dirty="0"/>
              <a:t> 5</a:t>
            </a:r>
            <a:r>
              <a:rPr lang="ko-KR" altLang="ko-KR" sz="1600" b="1" dirty="0"/>
              <a:t>월</a:t>
            </a:r>
            <a:r>
              <a:rPr lang="en-US" altLang="ko-KR" sz="1600" dirty="0"/>
              <a:t>] </a:t>
            </a:r>
            <a:r>
              <a:rPr lang="ko-KR" altLang="ko-KR" sz="1600" dirty="0"/>
              <a:t>추세 비교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39552" y="5690900"/>
            <a:ext cx="80648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400" dirty="0" smtClean="0"/>
              <a:t>① </a:t>
            </a:r>
            <a:r>
              <a:rPr lang="ko-KR" altLang="ko-KR" sz="1400" dirty="0" smtClean="0"/>
              <a:t>진료건수 추세 표를 살펴보면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전반적인 추세는 비슷하나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상위 진료건수에 대해서는 올해의 진료건수가 작년에 비해 </a:t>
            </a:r>
            <a:r>
              <a:rPr lang="ko-KR" altLang="ko-KR" sz="1400" dirty="0" smtClean="0"/>
              <a:t>상향 </a:t>
            </a:r>
            <a:r>
              <a:rPr lang="ko-KR" altLang="ko-KR" sz="1400" dirty="0"/>
              <a:t>되는 경향을 볼 수 있음</a:t>
            </a:r>
            <a:r>
              <a:rPr lang="en-US" altLang="ko-KR" sz="1400" dirty="0"/>
              <a:t>. </a:t>
            </a:r>
            <a:r>
              <a:rPr lang="ko-KR" altLang="ko-KR" sz="1400" dirty="0"/>
              <a:t>이에 따라 위험도 단계도 상향되는 것을 볼 수 있음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36" y="1556792"/>
            <a:ext cx="822428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440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944824" cy="406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40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332656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ko-KR" b="1" dirty="0"/>
              <a:t>원인 분석</a:t>
            </a:r>
            <a:endParaRPr lang="ko-KR" altLang="ko-KR" dirty="0"/>
          </a:p>
        </p:txBody>
      </p:sp>
      <p:sp>
        <p:nvSpPr>
          <p:cNvPr id="5" name="직사각형 4"/>
          <p:cNvSpPr/>
          <p:nvPr/>
        </p:nvSpPr>
        <p:spPr>
          <a:xfrm>
            <a:off x="539552" y="4941168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400" dirty="0" smtClean="0"/>
              <a:t>작년의 최저 습도가 올해보다 높음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최저 습도는 음의 영향을 미치는 변수로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이 값이 높을 수록 진료건수를 하향화 시키는데 영향을 미침</a:t>
            </a:r>
            <a:r>
              <a:rPr lang="en-US" altLang="ko-KR" sz="1400" dirty="0" smtClean="0"/>
              <a:t>. </a:t>
            </a:r>
            <a:endParaRPr lang="ko-KR" altLang="ko-KR" sz="1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2" y="1412776"/>
            <a:ext cx="8337376" cy="317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433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89407" y="3914472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400" dirty="0" smtClean="0"/>
              <a:t>미세먼지 </a:t>
            </a:r>
            <a:r>
              <a:rPr lang="ko-KR" altLang="ko-KR" sz="1400" dirty="0"/>
              <a:t>데이터를 살펴보면 </a:t>
            </a:r>
            <a:r>
              <a:rPr lang="ko-KR" altLang="en-US" sz="1400" b="1" u="sng" dirty="0" smtClean="0"/>
              <a:t>올해의 미</a:t>
            </a:r>
            <a:r>
              <a:rPr lang="ko-KR" altLang="ko-KR" sz="1400" b="1" u="sng" dirty="0" smtClean="0"/>
              <a:t>세먼지는 </a:t>
            </a:r>
            <a:r>
              <a:rPr lang="ko-KR" altLang="ko-KR" sz="1400" b="1" u="sng" dirty="0"/>
              <a:t>작년에 특정 구간에서의 피크 뿐만 아니라</a:t>
            </a:r>
            <a:r>
              <a:rPr lang="en-US" altLang="ko-KR" sz="1400" b="1" u="sng" dirty="0"/>
              <a:t>, </a:t>
            </a:r>
            <a:r>
              <a:rPr lang="ko-KR" altLang="ko-KR" sz="1400" b="1" u="sng" dirty="0"/>
              <a:t>전반적으로 높은 추세를 나타내고 있음</a:t>
            </a:r>
            <a:r>
              <a:rPr lang="en-US" altLang="ko-KR" sz="1400" dirty="0"/>
              <a:t>.</a:t>
            </a:r>
            <a:endParaRPr lang="ko-KR" altLang="ko-KR" sz="1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81392" cy="323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053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02230" y="260648"/>
            <a:ext cx="8058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600" dirty="0"/>
              <a:t>▣ 지역별 예측 결과 비교 분석 </a:t>
            </a:r>
          </a:p>
          <a:p>
            <a:pPr lvl="0">
              <a:lnSpc>
                <a:spcPct val="150000"/>
              </a:lnSpc>
            </a:pPr>
            <a:r>
              <a:rPr lang="ko-KR" altLang="en-US" sz="1600" dirty="0" smtClean="0"/>
              <a:t>울</a:t>
            </a:r>
            <a:r>
              <a:rPr lang="ko-KR" altLang="en-US" sz="1600" dirty="0"/>
              <a:t>산</a:t>
            </a:r>
            <a:r>
              <a:rPr lang="ko-KR" altLang="ko-KR" sz="1600" dirty="0" smtClean="0"/>
              <a:t> </a:t>
            </a:r>
            <a:r>
              <a:rPr lang="ko-KR" altLang="ko-KR" sz="1600" dirty="0"/>
              <a:t>지역 </a:t>
            </a:r>
          </a:p>
          <a:p>
            <a:pPr lvl="0">
              <a:lnSpc>
                <a:spcPct val="150000"/>
              </a:lnSpc>
            </a:pPr>
            <a:r>
              <a:rPr lang="en-US" altLang="ko-KR" sz="1600" dirty="0"/>
              <a:t>[</a:t>
            </a:r>
            <a:r>
              <a:rPr lang="en-US" altLang="ko-KR" sz="1600" b="1" dirty="0"/>
              <a:t>2017</a:t>
            </a:r>
            <a:r>
              <a:rPr lang="ko-KR" altLang="ko-KR" sz="1600" b="1" dirty="0"/>
              <a:t>년</a:t>
            </a:r>
            <a:r>
              <a:rPr lang="en-US" altLang="ko-KR" sz="1600" b="1" dirty="0"/>
              <a:t> 12</a:t>
            </a:r>
            <a:r>
              <a:rPr lang="ko-KR" altLang="ko-KR" sz="1600" b="1" dirty="0"/>
              <a:t>월</a:t>
            </a:r>
            <a:r>
              <a:rPr lang="en-US" altLang="ko-KR" sz="1600" b="1" dirty="0"/>
              <a:t>~2018</a:t>
            </a:r>
            <a:r>
              <a:rPr lang="ko-KR" altLang="ko-KR" sz="1600" b="1" dirty="0"/>
              <a:t>년</a:t>
            </a:r>
            <a:r>
              <a:rPr lang="en-US" altLang="ko-KR" sz="1600" b="1" dirty="0"/>
              <a:t> 5</a:t>
            </a:r>
            <a:r>
              <a:rPr lang="ko-KR" altLang="ko-KR" sz="1600" b="1" dirty="0"/>
              <a:t>월</a:t>
            </a:r>
            <a:r>
              <a:rPr lang="en-US" altLang="ko-KR" sz="1600" dirty="0"/>
              <a:t>] vs [</a:t>
            </a:r>
            <a:r>
              <a:rPr lang="en-US" altLang="ko-KR" sz="1600" b="1" dirty="0"/>
              <a:t>2018</a:t>
            </a:r>
            <a:r>
              <a:rPr lang="ko-KR" altLang="ko-KR" sz="1600" b="1" dirty="0"/>
              <a:t>년</a:t>
            </a:r>
            <a:r>
              <a:rPr lang="en-US" altLang="ko-KR" sz="1600" b="1" dirty="0"/>
              <a:t> 12</a:t>
            </a:r>
            <a:r>
              <a:rPr lang="ko-KR" altLang="ko-KR" sz="1600" b="1" dirty="0"/>
              <a:t>월</a:t>
            </a:r>
            <a:r>
              <a:rPr lang="en-US" altLang="ko-KR" sz="1600" b="1" dirty="0"/>
              <a:t> ~2019</a:t>
            </a:r>
            <a:r>
              <a:rPr lang="ko-KR" altLang="ko-KR" sz="1600" b="1" dirty="0"/>
              <a:t>년</a:t>
            </a:r>
            <a:r>
              <a:rPr lang="en-US" altLang="ko-KR" sz="1600" b="1" dirty="0"/>
              <a:t> 5</a:t>
            </a:r>
            <a:r>
              <a:rPr lang="ko-KR" altLang="ko-KR" sz="1600" b="1" dirty="0"/>
              <a:t>월</a:t>
            </a:r>
            <a:r>
              <a:rPr lang="en-US" altLang="ko-KR" sz="1600" dirty="0"/>
              <a:t>] </a:t>
            </a:r>
            <a:r>
              <a:rPr lang="ko-KR" altLang="ko-KR" sz="1600" dirty="0"/>
              <a:t>추세 비교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39552" y="5690900"/>
            <a:ext cx="80648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400" dirty="0" smtClean="0"/>
              <a:t>① </a:t>
            </a:r>
            <a:r>
              <a:rPr lang="ko-KR" altLang="ko-KR" sz="1400" dirty="0" smtClean="0"/>
              <a:t>진료건수 추세 표를 살펴보면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올해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월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이후로</a:t>
            </a:r>
            <a:r>
              <a:rPr lang="ko-KR" altLang="en-US" sz="1400" dirty="0" smtClean="0"/>
              <a:t> 제외하고는 작년의 </a:t>
            </a:r>
            <a:r>
              <a:rPr lang="ko-KR" altLang="en-US" sz="1400" dirty="0" smtClean="0"/>
              <a:t>진료건수에 비해 올해의 진료건수가 </a:t>
            </a:r>
            <a:r>
              <a:rPr lang="ko-KR" altLang="en-US" sz="1400" dirty="0"/>
              <a:t>하</a:t>
            </a:r>
            <a:r>
              <a:rPr lang="ko-KR" altLang="ko-KR" sz="1400" dirty="0" smtClean="0"/>
              <a:t>향 </a:t>
            </a:r>
            <a:r>
              <a:rPr lang="ko-KR" altLang="ko-KR" sz="1400" dirty="0"/>
              <a:t>되는 경향을 볼 수 있음</a:t>
            </a:r>
            <a:r>
              <a:rPr lang="en-US" altLang="ko-KR" sz="1400" dirty="0"/>
              <a:t>. </a:t>
            </a:r>
            <a:r>
              <a:rPr lang="ko-KR" altLang="ko-KR" sz="1400" dirty="0"/>
              <a:t>이에 </a:t>
            </a:r>
            <a:r>
              <a:rPr lang="ko-KR" altLang="ko-KR" sz="1400" dirty="0" smtClean="0"/>
              <a:t>따</a:t>
            </a:r>
            <a:r>
              <a:rPr lang="ko-KR" altLang="en-US" sz="1400" dirty="0" smtClean="0"/>
              <a:t>라 올해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월 이전에는 위험도 단계가 작년이 높았으나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올해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월 이후로는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특정 구간의 피크를 제외한 </a:t>
            </a:r>
            <a:r>
              <a:rPr lang="en-US" altLang="ko-KR" sz="1400" dirty="0" smtClean="0"/>
              <a:t>2~3</a:t>
            </a:r>
            <a:r>
              <a:rPr lang="ko-KR" altLang="en-US" sz="1400" dirty="0" smtClean="0"/>
              <a:t>단계로</a:t>
            </a:r>
            <a:r>
              <a:rPr lang="ko-KR" altLang="ko-KR" sz="1400" dirty="0" smtClean="0"/>
              <a:t> </a:t>
            </a:r>
            <a:r>
              <a:rPr lang="ko-KR" altLang="ko-KR" sz="1400" dirty="0"/>
              <a:t>상향되는 것을 볼 수 있음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628800"/>
            <a:ext cx="8424936" cy="398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948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1124744"/>
            <a:ext cx="8172400" cy="418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296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332656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ko-KR" b="1" dirty="0"/>
              <a:t>원인 분석</a:t>
            </a:r>
            <a:endParaRPr lang="ko-KR" altLang="ko-KR" dirty="0"/>
          </a:p>
        </p:txBody>
      </p:sp>
      <p:sp>
        <p:nvSpPr>
          <p:cNvPr id="5" name="직사각형 4"/>
          <p:cNvSpPr/>
          <p:nvPr/>
        </p:nvSpPr>
        <p:spPr>
          <a:xfrm>
            <a:off x="539552" y="4941168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400" dirty="0" smtClean="0"/>
              <a:t>작년의 최저 습도가 올해보다 높음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최저 습도는 음의 영향을 미치는 변수로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이 값이 높을 수록 진료건수를 하향화 시키는데 영향을 미침</a:t>
            </a:r>
            <a:r>
              <a:rPr lang="en-US" altLang="ko-KR" sz="1400" dirty="0" smtClean="0"/>
              <a:t>. </a:t>
            </a:r>
            <a:endParaRPr lang="ko-KR" altLang="ko-KR" sz="1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00" y="1700808"/>
            <a:ext cx="8193360" cy="312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60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96752"/>
            <a:ext cx="8235785" cy="313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39552" y="4941168"/>
            <a:ext cx="80648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400" dirty="0" smtClean="0"/>
              <a:t>2019</a:t>
            </a:r>
            <a:r>
              <a:rPr lang="ko-KR" altLang="en-US" sz="1400" dirty="0" smtClean="0"/>
              <a:t>년 </a:t>
            </a:r>
            <a:r>
              <a:rPr lang="en-US" altLang="ko-KR" sz="1400" dirty="0"/>
              <a:t>3</a:t>
            </a:r>
            <a:r>
              <a:rPr lang="ko-KR" altLang="en-US" sz="1400" dirty="0" smtClean="0"/>
              <a:t>월을 기점으로 전에는 올해의 일교차가 높았으나 </a:t>
            </a:r>
            <a:r>
              <a:rPr lang="en-US" altLang="ko-KR" sz="1400" dirty="0" smtClean="0"/>
              <a:t>2019</a:t>
            </a:r>
            <a:r>
              <a:rPr lang="ko-KR" altLang="en-US" sz="1400" dirty="0" smtClean="0"/>
              <a:t>년 </a:t>
            </a:r>
            <a:r>
              <a:rPr lang="en-US" altLang="ko-KR" sz="1400" dirty="0"/>
              <a:t>3</a:t>
            </a:r>
            <a:r>
              <a:rPr lang="ko-KR" altLang="en-US" sz="1400" dirty="0" smtClean="0"/>
              <a:t>월 이후로는 작년의 일교차가 높은 것을 알 수 있음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이를 통해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일교차는 클 수록 </a:t>
            </a:r>
            <a:r>
              <a:rPr lang="en-US" altLang="ko-KR" sz="1400" dirty="0" smtClean="0"/>
              <a:t>COPD </a:t>
            </a:r>
            <a:r>
              <a:rPr lang="ko-KR" altLang="en-US" sz="1400" dirty="0" smtClean="0"/>
              <a:t>진료건수 상향에 영향을 미치므로 </a:t>
            </a:r>
            <a:r>
              <a:rPr lang="en-US" altLang="ko-KR" sz="1400" dirty="0" smtClean="0"/>
              <a:t>2019</a:t>
            </a:r>
            <a:r>
              <a:rPr lang="ko-KR" altLang="en-US" sz="1400" dirty="0" smtClean="0"/>
              <a:t>년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월 이후에는 작년에 비해 낮은 </a:t>
            </a:r>
            <a:r>
              <a:rPr lang="en-US" altLang="ko-KR" sz="1400" dirty="0" smtClean="0"/>
              <a:t>COPD </a:t>
            </a:r>
            <a:r>
              <a:rPr lang="ko-KR" altLang="en-US" sz="1400" dirty="0" smtClean="0"/>
              <a:t>진료건수 경향을 나타냄</a:t>
            </a:r>
            <a:r>
              <a:rPr lang="en-US" altLang="ko-KR" sz="1400" dirty="0" smtClean="0"/>
              <a:t>. </a:t>
            </a:r>
            <a:endParaRPr lang="ko-KR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181035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11560" y="4346520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400" dirty="0" smtClean="0"/>
              <a:t>미세먼지 </a:t>
            </a:r>
            <a:r>
              <a:rPr lang="ko-KR" altLang="ko-KR" sz="1400" dirty="0"/>
              <a:t>데이터를 살펴보면 </a:t>
            </a:r>
            <a:r>
              <a:rPr lang="ko-KR" altLang="en-US" sz="1400" b="1" u="sng" dirty="0" smtClean="0"/>
              <a:t>올해의 미</a:t>
            </a:r>
            <a:r>
              <a:rPr lang="ko-KR" altLang="ko-KR" sz="1400" b="1" u="sng" dirty="0" smtClean="0"/>
              <a:t>세먼지는 작년에</a:t>
            </a:r>
            <a:r>
              <a:rPr lang="en-US" altLang="ko-KR" sz="1400" b="1" u="sng" dirty="0" smtClean="0"/>
              <a:t> </a:t>
            </a:r>
            <a:r>
              <a:rPr lang="ko-KR" altLang="en-US" sz="1400" b="1" u="sng" dirty="0" smtClean="0"/>
              <a:t>비해</a:t>
            </a:r>
            <a:r>
              <a:rPr lang="ko-KR" altLang="ko-KR" sz="1400" b="1" u="sng" dirty="0" smtClean="0"/>
              <a:t> </a:t>
            </a:r>
            <a:r>
              <a:rPr lang="ko-KR" altLang="ko-KR" sz="1400" b="1" u="sng" dirty="0"/>
              <a:t>특정 구간에서의 피크 뿐만 아니라</a:t>
            </a:r>
            <a:r>
              <a:rPr lang="en-US" altLang="ko-KR" sz="1400" b="1" u="sng" dirty="0"/>
              <a:t>, </a:t>
            </a:r>
            <a:r>
              <a:rPr lang="ko-KR" altLang="ko-KR" sz="1400" b="1" u="sng" dirty="0"/>
              <a:t>전반적으로 </a:t>
            </a:r>
            <a:r>
              <a:rPr lang="ko-KR" altLang="en-US" sz="1400" b="1" u="sng" dirty="0" smtClean="0"/>
              <a:t>낮</a:t>
            </a:r>
            <a:r>
              <a:rPr lang="ko-KR" altLang="en-US" sz="1400" b="1" u="sng" dirty="0"/>
              <a:t>은</a:t>
            </a:r>
            <a:r>
              <a:rPr lang="ko-KR" altLang="ko-KR" sz="1400" b="1" u="sng" dirty="0" smtClean="0"/>
              <a:t> </a:t>
            </a:r>
            <a:r>
              <a:rPr lang="ko-KR" altLang="ko-KR" sz="1400" b="1" u="sng" dirty="0"/>
              <a:t>추세를 나타내고 있음</a:t>
            </a:r>
            <a:r>
              <a:rPr lang="en-US" altLang="ko-KR" sz="1400" dirty="0"/>
              <a:t>.</a:t>
            </a:r>
            <a:endParaRPr lang="ko-KR" altLang="ko-KR" sz="1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0564"/>
            <a:ext cx="8553400" cy="325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050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02230" y="260648"/>
            <a:ext cx="8058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600" dirty="0"/>
              <a:t>▣ 지역별 예측 결과 비교 분석 </a:t>
            </a:r>
          </a:p>
          <a:p>
            <a:pPr lvl="0">
              <a:lnSpc>
                <a:spcPct val="150000"/>
              </a:lnSpc>
            </a:pPr>
            <a:r>
              <a:rPr lang="ko-KR" altLang="en-US" sz="1600" dirty="0" smtClean="0"/>
              <a:t>제주</a:t>
            </a:r>
            <a:r>
              <a:rPr lang="ko-KR" altLang="en-US" sz="1600" dirty="0"/>
              <a:t>도</a:t>
            </a:r>
            <a:r>
              <a:rPr lang="ko-KR" altLang="ko-KR" sz="1600" dirty="0" smtClean="0"/>
              <a:t> </a:t>
            </a:r>
            <a:r>
              <a:rPr lang="ko-KR" altLang="ko-KR" sz="1600" dirty="0"/>
              <a:t>지역 </a:t>
            </a:r>
          </a:p>
          <a:p>
            <a:pPr lvl="0">
              <a:lnSpc>
                <a:spcPct val="150000"/>
              </a:lnSpc>
            </a:pPr>
            <a:r>
              <a:rPr lang="en-US" altLang="ko-KR" sz="1600" dirty="0"/>
              <a:t>[</a:t>
            </a:r>
            <a:r>
              <a:rPr lang="en-US" altLang="ko-KR" sz="1600" b="1" dirty="0"/>
              <a:t>2017</a:t>
            </a:r>
            <a:r>
              <a:rPr lang="ko-KR" altLang="ko-KR" sz="1600" b="1" dirty="0"/>
              <a:t>년</a:t>
            </a:r>
            <a:r>
              <a:rPr lang="en-US" altLang="ko-KR" sz="1600" b="1" dirty="0"/>
              <a:t> 12</a:t>
            </a:r>
            <a:r>
              <a:rPr lang="ko-KR" altLang="ko-KR" sz="1600" b="1" dirty="0"/>
              <a:t>월</a:t>
            </a:r>
            <a:r>
              <a:rPr lang="en-US" altLang="ko-KR" sz="1600" b="1" dirty="0"/>
              <a:t>~2018</a:t>
            </a:r>
            <a:r>
              <a:rPr lang="ko-KR" altLang="ko-KR" sz="1600" b="1" dirty="0"/>
              <a:t>년</a:t>
            </a:r>
            <a:r>
              <a:rPr lang="en-US" altLang="ko-KR" sz="1600" b="1" dirty="0"/>
              <a:t> 5</a:t>
            </a:r>
            <a:r>
              <a:rPr lang="ko-KR" altLang="ko-KR" sz="1600" b="1" dirty="0"/>
              <a:t>월</a:t>
            </a:r>
            <a:r>
              <a:rPr lang="en-US" altLang="ko-KR" sz="1600" dirty="0"/>
              <a:t>] vs [</a:t>
            </a:r>
            <a:r>
              <a:rPr lang="en-US" altLang="ko-KR" sz="1600" b="1" dirty="0"/>
              <a:t>2018</a:t>
            </a:r>
            <a:r>
              <a:rPr lang="ko-KR" altLang="ko-KR" sz="1600" b="1" dirty="0"/>
              <a:t>년</a:t>
            </a:r>
            <a:r>
              <a:rPr lang="en-US" altLang="ko-KR" sz="1600" b="1" dirty="0"/>
              <a:t> 12</a:t>
            </a:r>
            <a:r>
              <a:rPr lang="ko-KR" altLang="ko-KR" sz="1600" b="1" dirty="0"/>
              <a:t>월</a:t>
            </a:r>
            <a:r>
              <a:rPr lang="en-US" altLang="ko-KR" sz="1600" b="1" dirty="0"/>
              <a:t> ~2019</a:t>
            </a:r>
            <a:r>
              <a:rPr lang="ko-KR" altLang="ko-KR" sz="1600" b="1" dirty="0"/>
              <a:t>년</a:t>
            </a:r>
            <a:r>
              <a:rPr lang="en-US" altLang="ko-KR" sz="1600" b="1" dirty="0"/>
              <a:t> 5</a:t>
            </a:r>
            <a:r>
              <a:rPr lang="ko-KR" altLang="ko-KR" sz="1600" b="1" dirty="0"/>
              <a:t>월</a:t>
            </a:r>
            <a:r>
              <a:rPr lang="en-US" altLang="ko-KR" sz="1600" dirty="0"/>
              <a:t>] </a:t>
            </a:r>
            <a:r>
              <a:rPr lang="ko-KR" altLang="ko-KR" sz="1600" dirty="0"/>
              <a:t>추세 비교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39552" y="5690900"/>
            <a:ext cx="80648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400" dirty="0" smtClean="0"/>
              <a:t>① </a:t>
            </a:r>
            <a:r>
              <a:rPr lang="ko-KR" altLang="ko-KR" sz="1400" dirty="0" smtClean="0"/>
              <a:t>진료건수 추세 표를 살펴보면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전반적인 추세는 비슷하나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상위 진료건수에 대해서는 올해의 진료건수가 작년에 비해 </a:t>
            </a:r>
            <a:r>
              <a:rPr lang="ko-KR" altLang="ko-KR" sz="1400" dirty="0" smtClean="0"/>
              <a:t>상향 </a:t>
            </a:r>
            <a:r>
              <a:rPr lang="ko-KR" altLang="ko-KR" sz="1400" dirty="0"/>
              <a:t>되는 경향을 볼 수 있음</a:t>
            </a:r>
            <a:r>
              <a:rPr lang="en-US" altLang="ko-KR" sz="1400" dirty="0"/>
              <a:t>. </a:t>
            </a:r>
            <a:r>
              <a:rPr lang="ko-KR" altLang="ko-KR" sz="1400" dirty="0"/>
              <a:t>이에 따라 위험도 단계도 상향되는 것을 볼 수 있음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32" y="1552417"/>
            <a:ext cx="8499825" cy="401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71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02230" y="260648"/>
            <a:ext cx="8058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600" dirty="0"/>
              <a:t>▣ 지역별 예측 결과 비교 분석 </a:t>
            </a:r>
          </a:p>
          <a:p>
            <a:pPr lvl="0">
              <a:lnSpc>
                <a:spcPct val="150000"/>
              </a:lnSpc>
            </a:pPr>
            <a:r>
              <a:rPr lang="ko-KR" altLang="en-US" sz="1600" dirty="0" smtClean="0"/>
              <a:t>대</a:t>
            </a:r>
            <a:r>
              <a:rPr lang="ko-KR" altLang="en-US" sz="1600" dirty="0"/>
              <a:t>구</a:t>
            </a:r>
            <a:r>
              <a:rPr lang="ko-KR" altLang="ko-KR" sz="1600" dirty="0" smtClean="0"/>
              <a:t> </a:t>
            </a:r>
            <a:r>
              <a:rPr lang="ko-KR" altLang="ko-KR" sz="1600" dirty="0"/>
              <a:t>지역 </a:t>
            </a:r>
          </a:p>
          <a:p>
            <a:pPr lvl="0">
              <a:lnSpc>
                <a:spcPct val="150000"/>
              </a:lnSpc>
            </a:pPr>
            <a:r>
              <a:rPr lang="en-US" altLang="ko-KR" sz="1600" dirty="0"/>
              <a:t>[</a:t>
            </a:r>
            <a:r>
              <a:rPr lang="en-US" altLang="ko-KR" sz="1600" b="1" dirty="0"/>
              <a:t>2017</a:t>
            </a:r>
            <a:r>
              <a:rPr lang="ko-KR" altLang="ko-KR" sz="1600" b="1" dirty="0"/>
              <a:t>년</a:t>
            </a:r>
            <a:r>
              <a:rPr lang="en-US" altLang="ko-KR" sz="1600" b="1" dirty="0"/>
              <a:t> 12</a:t>
            </a:r>
            <a:r>
              <a:rPr lang="ko-KR" altLang="ko-KR" sz="1600" b="1" dirty="0"/>
              <a:t>월</a:t>
            </a:r>
            <a:r>
              <a:rPr lang="en-US" altLang="ko-KR" sz="1600" b="1" dirty="0"/>
              <a:t>~2018</a:t>
            </a:r>
            <a:r>
              <a:rPr lang="ko-KR" altLang="ko-KR" sz="1600" b="1" dirty="0"/>
              <a:t>년</a:t>
            </a:r>
            <a:r>
              <a:rPr lang="en-US" altLang="ko-KR" sz="1600" b="1" dirty="0"/>
              <a:t> 5</a:t>
            </a:r>
            <a:r>
              <a:rPr lang="ko-KR" altLang="ko-KR" sz="1600" b="1" dirty="0"/>
              <a:t>월</a:t>
            </a:r>
            <a:r>
              <a:rPr lang="en-US" altLang="ko-KR" sz="1600" dirty="0"/>
              <a:t>] vs [</a:t>
            </a:r>
            <a:r>
              <a:rPr lang="en-US" altLang="ko-KR" sz="1600" b="1" dirty="0"/>
              <a:t>2018</a:t>
            </a:r>
            <a:r>
              <a:rPr lang="ko-KR" altLang="ko-KR" sz="1600" b="1" dirty="0"/>
              <a:t>년</a:t>
            </a:r>
            <a:r>
              <a:rPr lang="en-US" altLang="ko-KR" sz="1600" b="1" dirty="0"/>
              <a:t> 12</a:t>
            </a:r>
            <a:r>
              <a:rPr lang="ko-KR" altLang="ko-KR" sz="1600" b="1" dirty="0"/>
              <a:t>월</a:t>
            </a:r>
            <a:r>
              <a:rPr lang="en-US" altLang="ko-KR" sz="1600" b="1" dirty="0"/>
              <a:t> ~2019</a:t>
            </a:r>
            <a:r>
              <a:rPr lang="ko-KR" altLang="ko-KR" sz="1600" b="1" dirty="0"/>
              <a:t>년</a:t>
            </a:r>
            <a:r>
              <a:rPr lang="en-US" altLang="ko-KR" sz="1600" b="1" dirty="0"/>
              <a:t> 5</a:t>
            </a:r>
            <a:r>
              <a:rPr lang="ko-KR" altLang="ko-KR" sz="1600" b="1" dirty="0"/>
              <a:t>월</a:t>
            </a:r>
            <a:r>
              <a:rPr lang="en-US" altLang="ko-KR" sz="1600" dirty="0"/>
              <a:t>] </a:t>
            </a:r>
            <a:r>
              <a:rPr lang="ko-KR" altLang="ko-KR" sz="1600" dirty="0"/>
              <a:t>추세 비교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39552" y="5690900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400" dirty="0" smtClean="0"/>
              <a:t>① </a:t>
            </a:r>
            <a:r>
              <a:rPr lang="ko-KR" altLang="ko-KR" sz="1400" dirty="0" smtClean="0"/>
              <a:t>진료건수 </a:t>
            </a:r>
            <a:r>
              <a:rPr lang="ko-KR" altLang="ko-KR" sz="1400" dirty="0"/>
              <a:t>추세 표를 살펴보면</a:t>
            </a:r>
            <a:r>
              <a:rPr lang="en-US" altLang="ko-KR" sz="1400" dirty="0"/>
              <a:t>, </a:t>
            </a:r>
            <a:r>
              <a:rPr lang="ko-KR" altLang="ko-KR" sz="1400" dirty="0"/>
              <a:t>작년 추세 보다 올해 추세가 전반적으로 상향 되는 경향을 볼 수 있음</a:t>
            </a:r>
            <a:r>
              <a:rPr lang="en-US" altLang="ko-KR" sz="1400" dirty="0"/>
              <a:t>. </a:t>
            </a:r>
            <a:r>
              <a:rPr lang="ko-KR" altLang="ko-KR" sz="1400" dirty="0"/>
              <a:t>이에 따라 위험도 단계도 상향되는 것을 볼 수 있음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1" y="1556792"/>
            <a:ext cx="8364537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468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58783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480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332656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ko-KR" b="1" dirty="0"/>
              <a:t>원인 분석</a:t>
            </a:r>
            <a:endParaRPr lang="ko-KR" altLang="ko-KR" dirty="0"/>
          </a:p>
        </p:txBody>
      </p:sp>
      <p:sp>
        <p:nvSpPr>
          <p:cNvPr id="5" name="직사각형 4"/>
          <p:cNvSpPr/>
          <p:nvPr/>
        </p:nvSpPr>
        <p:spPr>
          <a:xfrm>
            <a:off x="539552" y="4941168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400" dirty="0" smtClean="0"/>
              <a:t>작년의 최저 습도가 올해보다 낮음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최저 습도는 음의 영향을 미치는 변수로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이 값이 높을 수록 진료건수를 하향화 시키는데 영향을 미침</a:t>
            </a:r>
            <a:r>
              <a:rPr lang="en-US" altLang="ko-KR" sz="1400" dirty="0" smtClean="0"/>
              <a:t>. </a:t>
            </a:r>
            <a:endParaRPr lang="ko-KR" altLang="ko-KR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65368" cy="314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814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898364" cy="30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611560" y="4437112"/>
            <a:ext cx="80648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400" dirty="0" smtClean="0"/>
              <a:t>2019</a:t>
            </a:r>
            <a:r>
              <a:rPr lang="ko-KR" altLang="en-US" sz="1400" dirty="0" smtClean="0"/>
              <a:t>년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월을 기점으로 올해의 일교차가 작년에 비해 높고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월 이후로는 작년의 일교차가 올해의 일교차 보다 높음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하지만 전반적으로는 올해의 일교차는 작년에 비해 평균에 가까이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분포되어 있는 것을 알 수 있음</a:t>
            </a:r>
            <a:r>
              <a:rPr lang="en-US" altLang="ko-KR" sz="1400" dirty="0" smtClean="0"/>
              <a:t>.</a:t>
            </a:r>
            <a:endParaRPr lang="ko-KR" altLang="ko-KR" sz="1400" dirty="0"/>
          </a:p>
        </p:txBody>
      </p:sp>
    </p:spTree>
    <p:extLst>
      <p:ext uri="{BB962C8B-B14F-4D97-AF65-F5344CB8AC3E}">
        <p14:creationId xmlns:p14="http://schemas.microsoft.com/office/powerpoint/2010/main" val="821749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89407" y="3914472"/>
            <a:ext cx="79208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400" dirty="0" smtClean="0"/>
              <a:t>미세먼지 </a:t>
            </a:r>
            <a:r>
              <a:rPr lang="ko-KR" altLang="ko-KR" sz="1400" dirty="0"/>
              <a:t>데이터를 살펴보면 </a:t>
            </a:r>
            <a:r>
              <a:rPr lang="ko-KR" altLang="en-US" sz="1400" b="1" u="sng" dirty="0" smtClean="0"/>
              <a:t>올해의 미</a:t>
            </a:r>
            <a:r>
              <a:rPr lang="ko-KR" altLang="ko-KR" sz="1400" b="1" u="sng" dirty="0" smtClean="0"/>
              <a:t>세먼지는</a:t>
            </a:r>
            <a:r>
              <a:rPr lang="en-US" altLang="ko-KR" sz="1400" b="1" u="sng" dirty="0"/>
              <a:t> </a:t>
            </a:r>
            <a:r>
              <a:rPr lang="en-US" altLang="ko-KR" sz="1400" b="1" u="sng" dirty="0" smtClean="0"/>
              <a:t>2019</a:t>
            </a:r>
            <a:r>
              <a:rPr lang="ko-KR" altLang="en-US" sz="1400" b="1" u="sng" dirty="0" smtClean="0"/>
              <a:t>년 </a:t>
            </a:r>
            <a:r>
              <a:rPr lang="en-US" altLang="ko-KR" sz="1400" b="1" u="sng" dirty="0"/>
              <a:t>3</a:t>
            </a:r>
            <a:r>
              <a:rPr lang="ko-KR" altLang="en-US" sz="1400" b="1" u="sng" dirty="0" smtClean="0"/>
              <a:t>월을 기점으로 이전에는 올해의 미세먼지가 작년에 비해 </a:t>
            </a:r>
            <a:r>
              <a:rPr lang="ko-KR" altLang="en-US" sz="1400" b="1" u="sng" dirty="0" smtClean="0"/>
              <a:t>특정 구간에서 </a:t>
            </a:r>
            <a:r>
              <a:rPr lang="ko-KR" altLang="en-US" sz="1400" b="1" u="sng" dirty="0" smtClean="0"/>
              <a:t>낮았으나</a:t>
            </a:r>
            <a:r>
              <a:rPr lang="en-US" altLang="ko-KR" sz="1400" b="1" u="sng" dirty="0" smtClean="0"/>
              <a:t>, 2019</a:t>
            </a:r>
            <a:r>
              <a:rPr lang="ko-KR" altLang="en-US" sz="1400" b="1" u="sng" dirty="0" smtClean="0"/>
              <a:t>년 </a:t>
            </a:r>
            <a:r>
              <a:rPr lang="en-US" altLang="ko-KR" sz="1400" b="1" u="sng" dirty="0" smtClean="0"/>
              <a:t>3</a:t>
            </a:r>
            <a:r>
              <a:rPr lang="ko-KR" altLang="en-US" sz="1400" b="1" u="sng" dirty="0" smtClean="0"/>
              <a:t>월 이후로는 작년의 미세먼지에 비해 낮은 </a:t>
            </a:r>
            <a:r>
              <a:rPr lang="en-US" altLang="ko-KR" sz="1400" b="1" u="sng" dirty="0" smtClean="0"/>
              <a:t>g</a:t>
            </a:r>
            <a:r>
              <a:rPr lang="ko-KR" altLang="en-US" sz="1400" b="1" u="sng" dirty="0" smtClean="0"/>
              <a:t>현상을 나타냄</a:t>
            </a:r>
            <a:r>
              <a:rPr lang="en-US" altLang="ko-KR" sz="1400" b="1" u="sng" dirty="0" smtClean="0"/>
              <a:t>. </a:t>
            </a:r>
            <a:r>
              <a:rPr lang="ko-KR" altLang="en-US" sz="1400" b="1" u="sng" dirty="0" smtClean="0"/>
              <a:t>전반적인 평균은 작년이 올해에 비해 높음</a:t>
            </a:r>
            <a:r>
              <a:rPr lang="en-US" altLang="ko-KR" sz="1400" b="1" u="sng" dirty="0" smtClean="0"/>
              <a:t>. </a:t>
            </a:r>
            <a:endParaRPr lang="ko-KR" altLang="ko-KR" sz="1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7" y="678600"/>
            <a:ext cx="7857660" cy="299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16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68350"/>
            <a:ext cx="800417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45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332656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ko-KR" b="1" dirty="0"/>
              <a:t>원인 분석</a:t>
            </a:r>
            <a:endParaRPr lang="ko-KR" altLang="ko-KR" dirty="0"/>
          </a:p>
        </p:txBody>
      </p:sp>
      <p:sp>
        <p:nvSpPr>
          <p:cNvPr id="5" name="직사각형 4"/>
          <p:cNvSpPr/>
          <p:nvPr/>
        </p:nvSpPr>
        <p:spPr>
          <a:xfrm>
            <a:off x="539552" y="4941168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400" dirty="0" smtClean="0"/>
              <a:t>작년의 최저 습도가 올해보다 높음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최저 습도는 음의 영향을 미치는 변수로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이 값이 높을 수록 진료건수를 하향화 시키는데 영향을 미침</a:t>
            </a:r>
            <a:r>
              <a:rPr lang="en-US" altLang="ko-KR" sz="1400" dirty="0" smtClean="0"/>
              <a:t>. </a:t>
            </a:r>
            <a:endParaRPr lang="ko-KR" altLang="ko-KR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31875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10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89407" y="3914472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400" dirty="0" smtClean="0"/>
              <a:t>미세먼지 </a:t>
            </a:r>
            <a:r>
              <a:rPr lang="ko-KR" altLang="ko-KR" sz="1400" dirty="0"/>
              <a:t>데이터를 살펴보면 </a:t>
            </a:r>
            <a:r>
              <a:rPr lang="ko-KR" altLang="en-US" sz="1400" b="1" u="sng" dirty="0" smtClean="0"/>
              <a:t>올해의 미</a:t>
            </a:r>
            <a:r>
              <a:rPr lang="ko-KR" altLang="ko-KR" sz="1400" b="1" u="sng" dirty="0" smtClean="0"/>
              <a:t>세먼지는 </a:t>
            </a:r>
            <a:r>
              <a:rPr lang="ko-KR" altLang="ko-KR" sz="1400" b="1" u="sng" dirty="0"/>
              <a:t>작년에 특정 구간에서의 피크 뿐만 아니라</a:t>
            </a:r>
            <a:r>
              <a:rPr lang="en-US" altLang="ko-KR" sz="1400" b="1" u="sng" dirty="0"/>
              <a:t>, </a:t>
            </a:r>
            <a:r>
              <a:rPr lang="ko-KR" altLang="ko-KR" sz="1400" b="1" u="sng" dirty="0"/>
              <a:t>전반적으로 높은 추세를 나타내고 있음</a:t>
            </a:r>
            <a:r>
              <a:rPr lang="en-US" altLang="ko-KR" sz="1400" dirty="0"/>
              <a:t>.</a:t>
            </a:r>
            <a:endParaRPr lang="ko-KR" altLang="ko-KR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6946"/>
            <a:ext cx="8165774" cy="311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41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02230" y="260648"/>
            <a:ext cx="8058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600" dirty="0"/>
              <a:t>▣ 지역별 예측 결과 비교 분석 </a:t>
            </a:r>
          </a:p>
          <a:p>
            <a:pPr lvl="0">
              <a:lnSpc>
                <a:spcPct val="150000"/>
              </a:lnSpc>
            </a:pPr>
            <a:r>
              <a:rPr lang="ko-KR" altLang="en-US" sz="1600" dirty="0" smtClean="0"/>
              <a:t>인</a:t>
            </a:r>
            <a:r>
              <a:rPr lang="ko-KR" altLang="en-US" sz="1600" dirty="0"/>
              <a:t>천</a:t>
            </a:r>
            <a:r>
              <a:rPr lang="ko-KR" altLang="ko-KR" sz="1600" dirty="0" smtClean="0"/>
              <a:t> </a:t>
            </a:r>
            <a:r>
              <a:rPr lang="ko-KR" altLang="ko-KR" sz="1600" dirty="0"/>
              <a:t>지역 </a:t>
            </a:r>
          </a:p>
          <a:p>
            <a:pPr lvl="0">
              <a:lnSpc>
                <a:spcPct val="150000"/>
              </a:lnSpc>
            </a:pPr>
            <a:r>
              <a:rPr lang="en-US" altLang="ko-KR" sz="1600" dirty="0"/>
              <a:t>[</a:t>
            </a:r>
            <a:r>
              <a:rPr lang="en-US" altLang="ko-KR" sz="1600" b="1" dirty="0"/>
              <a:t>2017</a:t>
            </a:r>
            <a:r>
              <a:rPr lang="ko-KR" altLang="ko-KR" sz="1600" b="1" dirty="0"/>
              <a:t>년</a:t>
            </a:r>
            <a:r>
              <a:rPr lang="en-US" altLang="ko-KR" sz="1600" b="1" dirty="0"/>
              <a:t> 12</a:t>
            </a:r>
            <a:r>
              <a:rPr lang="ko-KR" altLang="ko-KR" sz="1600" b="1" dirty="0"/>
              <a:t>월</a:t>
            </a:r>
            <a:r>
              <a:rPr lang="en-US" altLang="ko-KR" sz="1600" b="1" dirty="0"/>
              <a:t>~2018</a:t>
            </a:r>
            <a:r>
              <a:rPr lang="ko-KR" altLang="ko-KR" sz="1600" b="1" dirty="0"/>
              <a:t>년</a:t>
            </a:r>
            <a:r>
              <a:rPr lang="en-US" altLang="ko-KR" sz="1600" b="1" dirty="0"/>
              <a:t> 5</a:t>
            </a:r>
            <a:r>
              <a:rPr lang="ko-KR" altLang="ko-KR" sz="1600" b="1" dirty="0"/>
              <a:t>월</a:t>
            </a:r>
            <a:r>
              <a:rPr lang="en-US" altLang="ko-KR" sz="1600" dirty="0"/>
              <a:t>] vs [</a:t>
            </a:r>
            <a:r>
              <a:rPr lang="en-US" altLang="ko-KR" sz="1600" b="1" dirty="0"/>
              <a:t>2018</a:t>
            </a:r>
            <a:r>
              <a:rPr lang="ko-KR" altLang="ko-KR" sz="1600" b="1" dirty="0"/>
              <a:t>년</a:t>
            </a:r>
            <a:r>
              <a:rPr lang="en-US" altLang="ko-KR" sz="1600" b="1" dirty="0"/>
              <a:t> 12</a:t>
            </a:r>
            <a:r>
              <a:rPr lang="ko-KR" altLang="ko-KR" sz="1600" b="1" dirty="0"/>
              <a:t>월</a:t>
            </a:r>
            <a:r>
              <a:rPr lang="en-US" altLang="ko-KR" sz="1600" b="1" dirty="0"/>
              <a:t> ~2019</a:t>
            </a:r>
            <a:r>
              <a:rPr lang="ko-KR" altLang="ko-KR" sz="1600" b="1" dirty="0"/>
              <a:t>년</a:t>
            </a:r>
            <a:r>
              <a:rPr lang="en-US" altLang="ko-KR" sz="1600" b="1" dirty="0"/>
              <a:t> 5</a:t>
            </a:r>
            <a:r>
              <a:rPr lang="ko-KR" altLang="ko-KR" sz="1600" b="1" dirty="0"/>
              <a:t>월</a:t>
            </a:r>
            <a:r>
              <a:rPr lang="en-US" altLang="ko-KR" sz="1600" dirty="0"/>
              <a:t>] </a:t>
            </a:r>
            <a:r>
              <a:rPr lang="ko-KR" altLang="ko-KR" sz="1600" dirty="0"/>
              <a:t>추세 비교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39552" y="5690900"/>
            <a:ext cx="80648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400" dirty="0" smtClean="0"/>
              <a:t>① </a:t>
            </a:r>
            <a:r>
              <a:rPr lang="ko-KR" altLang="ko-KR" sz="1400" dirty="0" smtClean="0"/>
              <a:t>진료건수 추세 표를 살펴보면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전반적인 추세는 비슷하나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상위 진료건수에 대해서는 올해의 진료건수가 작년에 비해 </a:t>
            </a:r>
            <a:r>
              <a:rPr lang="ko-KR" altLang="ko-KR" sz="1400" dirty="0" smtClean="0"/>
              <a:t>상향 </a:t>
            </a:r>
            <a:r>
              <a:rPr lang="ko-KR" altLang="ko-KR" sz="1400" dirty="0"/>
              <a:t>되는 경향을 볼 수 있음</a:t>
            </a:r>
            <a:r>
              <a:rPr lang="en-US" altLang="ko-KR" sz="1400" dirty="0"/>
              <a:t>. </a:t>
            </a:r>
            <a:r>
              <a:rPr lang="ko-KR" altLang="ko-KR" sz="1400" dirty="0"/>
              <a:t>이에 따라 위험도 단계도 상향되는 것을 볼 수 있음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0371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62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009911" cy="409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419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332656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ko-KR" b="1" dirty="0"/>
              <a:t>원인 분석</a:t>
            </a:r>
            <a:endParaRPr lang="ko-KR" altLang="ko-KR" dirty="0"/>
          </a:p>
        </p:txBody>
      </p:sp>
      <p:sp>
        <p:nvSpPr>
          <p:cNvPr id="5" name="직사각형 4"/>
          <p:cNvSpPr/>
          <p:nvPr/>
        </p:nvSpPr>
        <p:spPr>
          <a:xfrm>
            <a:off x="539552" y="4941168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400" dirty="0" smtClean="0"/>
              <a:t>작년의 최저 습도가 올해보다 높음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최저 습도는 음의 영향을 미치는 변수로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이 값이 높을 수록 진료건수를 하향화 시키는데 영향을 미침</a:t>
            </a:r>
            <a:r>
              <a:rPr lang="en-US" altLang="ko-KR" sz="1400" dirty="0" smtClean="0"/>
              <a:t>. </a:t>
            </a:r>
            <a:endParaRPr lang="ko-KR" altLang="ko-KR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12" y="1663456"/>
            <a:ext cx="7977336" cy="303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46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89407" y="3914472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400" dirty="0" smtClean="0"/>
              <a:t>미세먼지 </a:t>
            </a:r>
            <a:r>
              <a:rPr lang="ko-KR" altLang="ko-KR" sz="1400" dirty="0"/>
              <a:t>데이터를 살펴보면 </a:t>
            </a:r>
            <a:r>
              <a:rPr lang="ko-KR" altLang="en-US" sz="1400" b="1" u="sng" dirty="0" smtClean="0"/>
              <a:t>올해의 미</a:t>
            </a:r>
            <a:r>
              <a:rPr lang="ko-KR" altLang="ko-KR" sz="1400" b="1" u="sng" dirty="0" smtClean="0"/>
              <a:t>세먼지는 </a:t>
            </a:r>
            <a:r>
              <a:rPr lang="ko-KR" altLang="ko-KR" sz="1400" b="1" u="sng" dirty="0"/>
              <a:t>작년에 특정 구간에서의 피크 뿐만 아니라</a:t>
            </a:r>
            <a:r>
              <a:rPr lang="en-US" altLang="ko-KR" sz="1400" b="1" u="sng" dirty="0"/>
              <a:t>, </a:t>
            </a:r>
            <a:r>
              <a:rPr lang="ko-KR" altLang="ko-KR" sz="1400" b="1" u="sng" dirty="0"/>
              <a:t>전반적으로 높은 추세를 나타내고 있음</a:t>
            </a:r>
            <a:r>
              <a:rPr lang="en-US" altLang="ko-KR" sz="1400" dirty="0"/>
              <a:t>.</a:t>
            </a:r>
            <a:endParaRPr lang="ko-KR" altLang="ko-KR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5" y="803574"/>
            <a:ext cx="8136904" cy="309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399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686</Words>
  <Application>Microsoft Office PowerPoint</Application>
  <PresentationFormat>화면 슬라이드 쇼(4:3)</PresentationFormat>
  <Paragraphs>40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seul</dc:creator>
  <cp:lastModifiedBy>seul</cp:lastModifiedBy>
  <cp:revision>17</cp:revision>
  <dcterms:created xsi:type="dcterms:W3CDTF">2019-05-21T02:35:26Z</dcterms:created>
  <dcterms:modified xsi:type="dcterms:W3CDTF">2019-05-30T05:06:55Z</dcterms:modified>
</cp:coreProperties>
</file>